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89" r:id="rId2"/>
    <p:sldId id="347" r:id="rId3"/>
    <p:sldId id="338" r:id="rId4"/>
    <p:sldId id="340" r:id="rId5"/>
    <p:sldId id="341" r:id="rId6"/>
    <p:sldId id="332" r:id="rId7"/>
  </p:sldIdLst>
  <p:sldSz cx="9144000" cy="5143500" type="screen16x9"/>
  <p:notesSz cx="6799263" cy="9875838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6A4"/>
    <a:srgbClr val="005AA9"/>
    <a:srgbClr val="6A87A6"/>
    <a:srgbClr val="891205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254" y="-58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E9A44C-E217-4F69-A691-8A8D1E3CC2E2}" type="datetimeFigureOut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8406D5-B1EC-481F-8C7A-84F02139E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69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71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71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71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71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71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EBF6808-D7A5-4D80-80BE-2080167D2F0A}" type="slidenum">
              <a:rPr lang="ru-RU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501" y="4689310"/>
            <a:ext cx="5436263" cy="44458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877" fontAlgn="base">
              <a:spcBef>
                <a:spcPct val="0"/>
              </a:spcBef>
              <a:spcAft>
                <a:spcPct val="0"/>
              </a:spcAft>
              <a:defRPr/>
            </a:pPr>
            <a:fld id="{BCB53602-719A-481B-AA45-E9F6CF715A15}" type="slidenum">
              <a:rPr lang="ru-RU" smtClean="0"/>
              <a:pPr defTabSz="815877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2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1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2ADA-F07B-4CC2-8CB6-25454A3C68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0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87FEA-BD27-4016-A229-9DB2876D686D}" type="datetime1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D5D7-15DA-47CD-AE3F-EAA38D77E8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6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1F34F-6E44-44CA-BDEA-451D2D7648D9}" type="datetime1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BAF8-AACE-4B06-909D-25C1FEFA24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6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0139-0CE4-45A5-9B1B-903889629BA3}" type="datetime1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9049-F387-4265-84BF-6D05903D74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10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38" y="3844925"/>
            <a:ext cx="92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2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61A5-E062-4601-A6DE-AB801974C2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65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9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86BC-0389-448E-B393-3CDABA291D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2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00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B386-1433-4F88-9D09-38CE30FDD7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9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0790-A69D-46DC-9A76-C89DBECBC590}" type="datetime1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6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B00F-9464-4AA3-BEA6-08F0435A55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6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80E4-86F1-4403-B50F-A932B769319F}" type="datetime1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EE049-6DD4-43A4-985D-F4539454DCE5}" type="datetime1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8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9873-4DE2-4325-AAB8-F76CF0339917}" type="datetime1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C398-F53E-4104-8B0D-A702CCDC5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57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4FFEA7-F4B5-42D1-B042-22BEB22ADBA6}" type="datetime1">
              <a:rPr lang="ru-RU"/>
              <a:pPr>
                <a:defRPr/>
              </a:pPr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4753333-6F3F-4FF7-A30A-21BD8EC696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63" r:id="rId9"/>
    <p:sldLayoutId id="2147483864" r:id="rId10"/>
    <p:sldLayoutId id="2147483865" r:id="rId11"/>
    <p:sldLayoutId id="214748387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Рисунок 3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81" y="411510"/>
            <a:ext cx="208859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395536" y="2643758"/>
            <a:ext cx="7868755" cy="214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1548" tIns="35774" rIns="71548" bIns="35774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715609"/>
            <a:endParaRPr lang="ru-RU" altLang="ru-RU" sz="2000" b="1" dirty="0">
              <a:solidFill>
                <a:srgbClr val="000086"/>
              </a:solidFill>
              <a:cs typeface="Aharoni" pitchFamily="2" charset="-79"/>
            </a:endParaRPr>
          </a:p>
          <a:p>
            <a:pPr algn="ctr" defTabSz="715609"/>
            <a:r>
              <a:rPr lang="ru-RU" altLang="ru-RU" sz="2200" b="1" dirty="0">
                <a:solidFill>
                  <a:srgbClr val="000086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Федеральной налоговой службы по Архангельской области и Ненецкому автономному </a:t>
            </a:r>
            <a:r>
              <a:rPr lang="ru-RU" altLang="ru-RU" sz="2200" b="1" dirty="0" smtClean="0">
                <a:solidFill>
                  <a:srgbClr val="000086"/>
                </a:solidFill>
                <a:latin typeface="Times New Roman" pitchFamily="18" charset="0"/>
                <a:cs typeface="Times New Roman" pitchFamily="18" charset="0"/>
              </a:rPr>
              <a:t>округу</a:t>
            </a:r>
            <a:endParaRPr lang="ru-RU" altLang="ru-RU" sz="2500" b="1" dirty="0">
              <a:solidFill>
                <a:srgbClr val="000086"/>
              </a:solidFill>
              <a:cs typeface="Arial" pitchFamily="34" charset="0"/>
            </a:endParaRPr>
          </a:p>
          <a:p>
            <a:pPr algn="ctr" defTabSz="715609"/>
            <a:endParaRPr lang="ru-RU" altLang="ru-RU" sz="2500" b="1" dirty="0">
              <a:solidFill>
                <a:srgbClr val="000086"/>
              </a:solidFill>
              <a:cs typeface="Arial" pitchFamily="34" charset="0"/>
            </a:endParaRPr>
          </a:p>
          <a:p>
            <a:pPr algn="ctr" defTabSz="715609"/>
            <a:r>
              <a:rPr lang="ru-RU" altLang="ru-RU" sz="2500" b="1" dirty="0">
                <a:solidFill>
                  <a:srgbClr val="000086"/>
                </a:solidFill>
                <a:latin typeface="Times New Roman" pitchFamily="18" charset="0"/>
                <a:cs typeface="Times New Roman" pitchFamily="18" charset="0"/>
              </a:rPr>
              <a:t>12.02.2021</a:t>
            </a:r>
          </a:p>
          <a:p>
            <a:pPr algn="ctr" defTabSz="715609"/>
            <a:endParaRPr lang="ru-RU" altLang="ru-RU" dirty="0">
              <a:solidFill>
                <a:srgbClr val="000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F9049-F387-4265-84BF-6D05903D74D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23528" y="195486"/>
            <a:ext cx="8331522" cy="288330"/>
          </a:xfrm>
        </p:spPr>
        <p:txBody>
          <a:bodyPr/>
          <a:lstStyle/>
          <a:p>
            <a:pPr algn="ctr">
              <a:spcBef>
                <a:spcPts val="313"/>
              </a:spcBef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Обязаны применять ККТ на рынках, если торговля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осуществляется: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402638" y="4398963"/>
            <a:ext cx="50482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81433" indent="-22362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94512" indent="-178902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2317" indent="-178902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10121" indent="-178902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967926" indent="-178902" algn="l" defTabSz="8150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325731" indent="-178902" algn="l" defTabSz="8150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683535" indent="-178902" algn="l" defTabSz="8150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041340" indent="-178902" algn="l" defTabSz="8150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9C69A7E7-5367-49F7-BE47-CAC7579B567C}" type="slidenum">
              <a:rPr lang="ru-RU" altLang="ru-RU" sz="2100" smtClean="0">
                <a:solidFill>
                  <a:srgbClr val="FFFFFF"/>
                </a:solidFill>
                <a:latin typeface="Calibri" pitchFamily="34" charset="0"/>
              </a:rPr>
              <a:pPr/>
              <a:t>2</a:t>
            </a:fld>
            <a:endParaRPr lang="ru-RU" altLang="ru-RU" sz="2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259279" y="555526"/>
            <a:ext cx="8094666" cy="4488853"/>
          </a:xfrm>
          <a:prstGeom prst="rect">
            <a:avLst/>
          </a:prstGeom>
          <a:noFill/>
          <a:ln>
            <a:noFill/>
          </a:ln>
        </p:spPr>
        <p:txBody>
          <a:bodyPr lIns="71561" tIns="35780" rIns="71561" bIns="3578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626"/>
              </a:spcBef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Через магазин, павильон, киоск, палатку (п.2 ст.2 54-ФЗ);</a:t>
            </a:r>
          </a:p>
          <a:p>
            <a:pPr algn="just">
              <a:spcBef>
                <a:spcPts val="626"/>
              </a:spcBef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газетно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-журнальном киоске (если продается маркированный товар, например сигареты, применение ККТ обязательно (п.8.1. ст.2 Закона 54-ФЗ);</a:t>
            </a:r>
          </a:p>
          <a:p>
            <a:pPr algn="just">
              <a:spcBef>
                <a:spcPts val="626"/>
              </a:spcBef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торговле с любого автотранспорта: автолавок, автомагазинов, автофургонов, прицепов и полуприцепов (абз.6 п.2. ст.2. 54-ФЗ);</a:t>
            </a:r>
          </a:p>
          <a:p>
            <a:pPr algn="just">
              <a:spcBef>
                <a:spcPts val="626"/>
              </a:spcBef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помещениях контейнерного типа и других аналогично обустроенных конструкциях, в которых можно показать товар и обеспечить его сохранность;</a:t>
            </a:r>
          </a:p>
          <a:p>
            <a:pPr algn="just">
              <a:spcBef>
                <a:spcPts val="626"/>
              </a:spcBef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Непродовольственными товарами с открытых прилавков внутри крытого рынка (Письмо Минфина России от 29.11.2018 № 03-01-15/86597);</a:t>
            </a:r>
          </a:p>
          <a:p>
            <a:pPr algn="just">
              <a:spcBef>
                <a:spcPts val="626"/>
              </a:spcBef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Непродовольственными товарами, которые указаны в Перечне, утвержденным распоряжением Правительства России № 698-р от 14.04.2017. Указанный перечень включает в себя 17 позиций, в числе которых ковры и ковровые изделия, кожа и изделия из нее, вещества химические и продукты химические, средства лекарственные и материалы, применяемые в медицинских целях, оборудование компьютерное, электронное и оптическое, мебель, средства автотранспортные, прицепы и полуприцепы, приспособления ортопедические;</a:t>
            </a:r>
          </a:p>
          <a:p>
            <a:pPr algn="just">
              <a:spcBef>
                <a:spcPts val="626"/>
              </a:spcBef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Товаром, подлежащим маркировке. Перечень обязательных к маркировке товаров определен в распоряжении Правительства РФ от 28.04.2018 № 792-р (например, белье постельное, столовое, туалетное и кухонное</a:t>
            </a:r>
            <a:r>
              <a:rPr lang="en-US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(коды 13.92.12, 13.92.13, 13.92.14 ОКПД 2));</a:t>
            </a:r>
          </a:p>
          <a:p>
            <a:pPr marL="223628" indent="-223628" algn="just">
              <a:spcBef>
                <a:spcPts val="626"/>
              </a:spcBef>
              <a:buFontTx/>
              <a:buChar char="-"/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автоматического устройства для расчетов (например, торговый автомат);</a:t>
            </a:r>
          </a:p>
          <a:p>
            <a:pPr marL="223628" indent="-223628" algn="just">
              <a:spcBef>
                <a:spcPts val="626"/>
              </a:spcBef>
              <a:buFontTx/>
              <a:buChar char="-"/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Подакцизным товаром</a:t>
            </a:r>
            <a:r>
              <a:rPr lang="en-US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п.8 ст.2 54-ФЗ).</a:t>
            </a:r>
          </a:p>
        </p:txBody>
      </p:sp>
    </p:spTree>
    <p:extLst>
      <p:ext uri="{BB962C8B-B14F-4D97-AF65-F5344CB8AC3E}">
        <p14:creationId xmlns:p14="http://schemas.microsoft.com/office/powerpoint/2010/main" val="39205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F9049-F387-4265-84BF-6D05903D74D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19" y="339502"/>
            <a:ext cx="820891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F9049-F387-4265-84BF-6D05903D74DC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344135"/>
            <a:ext cx="8208911" cy="46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F9049-F387-4265-84BF-6D05903D74D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1" y="339502"/>
            <a:ext cx="82089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Номер слайда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5975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defRPr/>
            </a:pPr>
            <a:fld id="{3F9BC635-2729-4094-B17F-20448145D4E5}" type="slidenum">
              <a:rPr lang="ru-RU" smtClean="0"/>
              <a:pPr defTabSz="815975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4213" y="2020888"/>
            <a:ext cx="7667625" cy="492125"/>
          </a:xfrm>
          <a:prstGeom prst="rect">
            <a:avLst/>
          </a:prstGeom>
          <a:noFill/>
          <a:ln>
            <a:noFill/>
          </a:ln>
          <a:extLst/>
        </p:spPr>
        <p:txBody>
          <a:bodyPr lIns="81630" tIns="40815" rIns="81630" bIns="40815" anchor="ctr">
            <a:normAutofit fontScale="90000" lnSpcReduction="20000"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815975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5pPr>
            <a:lvl6pPr marL="4572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6pPr>
            <a:lvl7pPr marL="9144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algn="l" defTabSz="815975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3700" dirty="0" smtClean="0">
                <a:solidFill>
                  <a:schemeClr val="tx2"/>
                </a:solidFill>
                <a:latin typeface="Times New Roman" pitchFamily="18" charset="0"/>
              </a:rPr>
              <a:t>Спасибо за внимание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44408" y="4898249"/>
            <a:ext cx="79208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© Продавец снов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Ppt0000009</Template>
  <TotalTime>3644</TotalTime>
  <Words>78</Words>
  <Application>Microsoft Office PowerPoint</Application>
  <PresentationFormat>Экран (16:9)</PresentationFormat>
  <Paragraphs>24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Ppt0000009</vt:lpstr>
      <vt:lpstr>Презентация PowerPoint</vt:lpstr>
      <vt:lpstr>Обязаны применять ККТ на рынках, если торговля осуществляется: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0000-07-897</dc:creator>
  <cp:lastModifiedBy>Ильенкова Дарья Николаевна</cp:lastModifiedBy>
  <cp:revision>372</cp:revision>
  <cp:lastPrinted>2020-05-20T06:27:15Z</cp:lastPrinted>
  <dcterms:created xsi:type="dcterms:W3CDTF">2013-03-21T13:05:08Z</dcterms:created>
  <dcterms:modified xsi:type="dcterms:W3CDTF">2021-02-19T13:29:04Z</dcterms:modified>
</cp:coreProperties>
</file>